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7" r:id="rId6"/>
    <p:sldId id="266" r:id="rId7"/>
    <p:sldId id="271" r:id="rId8"/>
    <p:sldId id="277" r:id="rId9"/>
    <p:sldId id="278" r:id="rId10"/>
    <p:sldId id="279" r:id="rId11"/>
    <p:sldId id="280" r:id="rId12"/>
    <p:sldId id="281" r:id="rId13"/>
    <p:sldId id="284" r:id="rId14"/>
    <p:sldId id="276" r:id="rId15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 autoAdjust="0"/>
    <p:restoredTop sz="96715" autoAdjust="0"/>
  </p:normalViewPr>
  <p:slideViewPr>
    <p:cSldViewPr snapToGrid="0">
      <p:cViewPr varScale="1">
        <p:scale>
          <a:sx n="157" d="100"/>
          <a:sy n="157" d="100"/>
        </p:scale>
        <p:origin x="68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1B07DD3-8E0C-4A50-B5FE-ABD362AD454B}" type="datetime1">
              <a:rPr lang="en-GB" smtClean="0"/>
              <a:t>01/08/2024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DE7DFA-63CC-4ED7-B30E-ACF88B4B89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CED090A-610C-4D83-921E-93394EF804D0}" type="datetime1">
              <a:rPr lang="en-GB" noProof="0" smtClean="0"/>
              <a:t>01/08/2024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8C5307-140F-447F-BCBA-BB92E3A2906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897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GB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454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8C5307-140F-447F-BCBA-BB92E3A2906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072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359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GB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907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418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803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661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58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62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341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52F41C-45C5-4E09-A91A-8F4AE80B0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33900"/>
            <a:ext cx="9144000" cy="23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DA9EBEF3-E8A8-4C5C-B6D9-B322242DC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5400" noProof="0"/>
              <a:t>Click to edit Master title style</a:t>
            </a:r>
          </a:p>
        </p:txBody>
      </p:sp>
      <p:sp>
        <p:nvSpPr>
          <p:cNvPr id="11" name="Subtitle 7">
            <a:extLst>
              <a:ext uri="{FF2B5EF4-FFF2-40B4-BE49-F238E27FC236}">
                <a16:creationId xmlns:a16="http://schemas.microsoft.com/office/drawing/2014/main" id="{6A90C83B-4674-4CF1-9CD4-78C3B7CDC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>
                <a:solidFill>
                  <a:schemeClr val="accent1"/>
                </a:solidFill>
              </a:rPr>
              <a:t>Click to edit Master subtitle style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1894E094-44B9-4024-A43A-438DEB225DB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532313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BCFB5F5-AD25-4F9C-8AE7-E0E891F1A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919568B3-FE67-4E6E-BA92-FEF29CBFE1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4532313"/>
            <a:ext cx="3048000" cy="2325687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87D4A75-1737-4D5B-A386-9FE32DFB5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B52AA41-FD0C-42C6-BD04-9E5B55A48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244D815C-8BF3-4ECF-A945-A2A7C2983AF9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467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rtlCol="0"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solidFill>
                  <a:srgbClr val="FFFFFF"/>
                </a:solidFill>
              </a:rPr>
              <a:t>Click to edit Master title style</a:t>
            </a:r>
            <a:endParaRPr lang="en-GB" noProof="0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 rtl="0"/>
            <a:r>
              <a:rPr lang="en-GB" noProof="0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 rtlCol="0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 rtlCol="0"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6000" noProof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2722F022-211C-4882-844C-086FEA6806AA}" type="slidenum">
              <a:rPr lang="en-GB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GB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 rtlCol="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rtlCol="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CD6D940D-6D44-4DF9-9322-B4B11F7EDCD0}" type="slidenum">
              <a:rPr lang="en-GB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GB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sz="1050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0D4885A8-DDA8-4FCF-AB25-DA8F78EC755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5" r:id="rId1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Recipe Site High Traffic Prediction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/>
          <a:lstStyle/>
          <a:p>
            <a:pPr rtl="0"/>
            <a:r>
              <a:rPr lang="en-GB" dirty="0"/>
              <a:t>MD </a:t>
            </a:r>
            <a:r>
              <a:rPr lang="en-GB" dirty="0" err="1"/>
              <a:t>Zehan</a:t>
            </a:r>
            <a:r>
              <a:rPr lang="en-GB" dirty="0"/>
              <a:t> </a:t>
            </a:r>
            <a:r>
              <a:rPr lang="en-GB" dirty="0" err="1"/>
              <a:t>Alam</a:t>
            </a:r>
            <a:endParaRPr lang="en-GB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ED1A6C-0275-282A-EAB0-D3FF33119A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5348" r="5348"/>
          <a:stretch/>
        </p:blipFill>
        <p:spPr/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sz="2800" dirty="0"/>
              <a:t>Recommendation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64100" y="776942"/>
            <a:ext cx="6599238" cy="5360892"/>
          </a:xfrm>
        </p:spPr>
        <p:txBody>
          <a:bodyPr anchor="ctr">
            <a:normAutofit fontScale="925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GB" b="1" dirty="0"/>
              <a:t>Prioritize Recipe Categories:</a:t>
            </a:r>
            <a:r>
              <a:rPr lang="en-GB" dirty="0"/>
              <a:t> Promote recipes from 'Potato', 'Vegetable', 'Chicken', and 'Pork' to boost website traffic.</a:t>
            </a:r>
          </a:p>
          <a:p>
            <a:pPr>
              <a:buFont typeface="Wingdings" pitchFamily="2" charset="2"/>
              <a:buChar char="Ø"/>
            </a:pPr>
            <a:r>
              <a:rPr lang="en-GB" b="1" dirty="0"/>
              <a:t>Consider Macronutrient Content:</a:t>
            </a:r>
            <a:r>
              <a:rPr lang="en-GB" dirty="0"/>
              <a:t> Explore specific macronutrient profiles in high-traffic categories for potential benefits.</a:t>
            </a:r>
          </a:p>
          <a:p>
            <a:pPr>
              <a:buFont typeface="Wingdings" pitchFamily="2" charset="2"/>
              <a:buChar char="Ø"/>
            </a:pPr>
            <a:r>
              <a:rPr lang="en-GB" b="1" dirty="0"/>
              <a:t>Implement Predictive Model:</a:t>
            </a:r>
            <a:r>
              <a:rPr lang="en-GB" dirty="0"/>
              <a:t> Use the tuned Logistic Regression model for better precision for predicting high traffic recipes (81.52%) and overall accuracy, with stable F1-score and ROC-AUC.</a:t>
            </a:r>
          </a:p>
          <a:p>
            <a:pPr>
              <a:buFont typeface="Wingdings" pitchFamily="2" charset="2"/>
              <a:buChar char="Ø"/>
            </a:pPr>
            <a:r>
              <a:rPr lang="en-GB" b="1" dirty="0"/>
              <a:t>Monitor and Refine:</a:t>
            </a:r>
            <a:r>
              <a:rPr lang="en-GB" dirty="0"/>
              <a:t> Continuously track model performance and refine with new data and additional features.</a:t>
            </a:r>
          </a:p>
          <a:p>
            <a:pPr>
              <a:buFont typeface="Wingdings" pitchFamily="2" charset="2"/>
              <a:buChar char="Ø"/>
            </a:pPr>
            <a:r>
              <a:rPr lang="en-GB" b="1" dirty="0"/>
              <a:t>Homepage Optimization:</a:t>
            </a:r>
            <a:r>
              <a:rPr lang="en-GB" dirty="0"/>
              <a:t>  Utilize the model's predictions to prioritize high-traffic recipes on the homepage, which results to increasing website traffic and subscriptions.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4D815C-8BF3-4ECF-A945-A2A7C2983AF9}" type="slidenum">
              <a:rPr lang="en-GB" smtClean="0"/>
              <a:pPr lvl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507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45DFCBF0-F91E-40C0-A4E6-24E8250C3B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1900" b="13849"/>
          <a:stretch/>
        </p:blipFill>
        <p:spPr>
          <a:xfrm>
            <a:off x="0" y="0"/>
            <a:ext cx="9144000" cy="4532313"/>
          </a:xfrm>
        </p:spPr>
      </p:pic>
      <p:sp>
        <p:nvSpPr>
          <p:cNvPr id="32" name="Title 31">
            <a:extLst>
              <a:ext uri="{FF2B5EF4-FFF2-40B4-BE49-F238E27FC236}">
                <a16:creationId xmlns:a16="http://schemas.microsoft.com/office/drawing/2014/main" id="{30761B21-88ED-449E-B2B9-3FC40844C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33" name="Subtitle 32">
            <a:extLst>
              <a:ext uri="{FF2B5EF4-FFF2-40B4-BE49-F238E27FC236}">
                <a16:creationId xmlns:a16="http://schemas.microsoft.com/office/drawing/2014/main" id="{0EEAA874-288B-4330-9FA4-F1144ACD4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 rtlCol="0" anchor="t">
            <a:normAutofit fontScale="92500"/>
          </a:bodyPr>
          <a:lstStyle/>
          <a:p>
            <a:pPr rtl="0"/>
            <a:r>
              <a:rPr lang="en-GB" sz="3600" dirty="0"/>
              <a:t>Recipe Site Traffic Analysis &amp; Prediction</a:t>
            </a:r>
          </a:p>
          <a:p>
            <a:pPr rtl="0"/>
            <a:br>
              <a:rPr lang="en-GB" b="0" dirty="0"/>
            </a:br>
            <a:r>
              <a:rPr lang="en-GB" dirty="0"/>
              <a:t>By</a:t>
            </a:r>
          </a:p>
          <a:p>
            <a:pPr rtl="0"/>
            <a:r>
              <a:rPr lang="en-GB" dirty="0" err="1"/>
              <a:t>Zehan</a:t>
            </a:r>
            <a:r>
              <a:rPr lang="en-GB" dirty="0"/>
              <a:t> </a:t>
            </a:r>
            <a:r>
              <a:rPr lang="en-GB" dirty="0" err="1"/>
              <a:t>Alam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09E0B-CEBC-425D-8A86-1F858D8DE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r>
              <a:rPr lang="en-GB" dirty="0"/>
              <a:t>Recipe Site Traffic Analysis and Prediction</a:t>
            </a:r>
          </a:p>
        </p:txBody>
      </p:sp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id="{A51C462C-6D3B-4554-9CDC-86D00D0EA07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l="6602" r="6602"/>
          <a:stretch/>
        </p:blipFill>
        <p:spPr>
          <a:xfrm>
            <a:off x="9144000" y="4532314"/>
            <a:ext cx="3048000" cy="2325686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7279-B48F-43C3-91FA-09BD7EA3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D39F39FF-F5CB-4ACA-9B46-4CCF89ECA75F}" type="slidenum">
              <a:rPr lang="en-GB" smtClean="0"/>
              <a:pPr lvl="0" rtl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11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823" y="365124"/>
            <a:ext cx="9523655" cy="1501327"/>
          </a:xfrm>
        </p:spPr>
        <p:txBody>
          <a:bodyPr>
            <a:normAutofit/>
          </a:bodyPr>
          <a:lstStyle/>
          <a:p>
            <a:r>
              <a:rPr lang="en-GB" dirty="0"/>
              <a:t>About Tasty Bytes Website’s</a:t>
            </a:r>
            <a:br>
              <a:rPr lang="en-GB" dirty="0"/>
            </a:br>
            <a:r>
              <a:rPr lang="en-GB" dirty="0"/>
              <a:t>High Traffic Impact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05638DD-EE09-836B-7E6E-A67037D67F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8435" r="8435"/>
          <a:stretch/>
        </p:blipFill>
        <p:spPr/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GB" dirty="0"/>
              <a:t>Currently, recipes are chosen based on personal preference and featured on our website’s homepage.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dirty="0"/>
              <a:t>Featuring popular recipes has resulted in a notable increase in website traffic, with up to a 40% boost observed.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Increased traffic leads to more subscriptions, which directly boosts company revenue.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4D815C-8BF3-4ECF-A945-A2A7C2983AF9}" type="slidenum">
              <a:rPr lang="en-GB" smtClean="0"/>
              <a:pPr lv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dirty="0"/>
              <a:t>Goals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64100" y="776942"/>
            <a:ext cx="6599238" cy="5360892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Develop a predictive model to identify which recipes are likely to drive high traffic to the website.</a:t>
            </a:r>
            <a:br>
              <a:rPr lang="en-GB" b="0" i="0" u="none" strike="noStrike" dirty="0">
                <a:solidFill>
                  <a:srgbClr val="000000"/>
                </a:solidFill>
                <a:effectLst/>
              </a:rPr>
            </a:b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Ensure that the predictive model can correctly identify 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high traffic recipes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with at least 80% accuracy.</a:t>
            </a:r>
            <a:br>
              <a:rPr lang="en-GB" dirty="0"/>
            </a:br>
            <a:endParaRPr lang="en-GB" dirty="0"/>
          </a:p>
          <a:p>
            <a:pPr>
              <a:buFont typeface="Wingdings" pitchFamily="2" charset="2"/>
              <a:buChar char="Ø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Use exploratory data analysis (EDA) to understand patterns and trends in the data</a:t>
            </a:r>
            <a:endParaRPr lang="en-GB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4D815C-8BF3-4ECF-A945-A2A7C2983AF9}" type="slidenum">
              <a:rPr lang="en-GB" smtClean="0"/>
              <a:pPr lv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634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Exploratory Data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4</a:t>
            </a:fld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8A574-E0F9-2544-6D99-826521627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" y="1837647"/>
            <a:ext cx="6603223" cy="38865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6AA241-87AC-A051-7083-7E614839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3308" y="1882074"/>
            <a:ext cx="4084472" cy="341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4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Distribution Graphs of Macronutrients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5</a:t>
            </a:fld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89CF6B-68EC-A3FB-3736-D72495DEC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844" y="1471309"/>
            <a:ext cx="5852871" cy="466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3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Correlation Graph of Numeric Variables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6</a:t>
            </a:fld>
            <a:endParaRPr lang="en-GB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58C27AA2-0A75-D7C1-FDA9-D72E1B561E68}"/>
              </a:ext>
            </a:extLst>
          </p:cNvPr>
          <p:cNvSpPr txBox="1">
            <a:spLocks/>
          </p:cNvSpPr>
          <p:nvPr/>
        </p:nvSpPr>
        <p:spPr>
          <a:xfrm>
            <a:off x="6946084" y="1977245"/>
            <a:ext cx="4419908" cy="361284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6632D3-C33D-FB0B-C61E-890F1B637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756" y="1510367"/>
            <a:ext cx="54483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Choosing Binary Classification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7</a:t>
            </a:fld>
            <a:endParaRPr lang="en-GB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58C27AA2-0A75-D7C1-FDA9-D72E1B561E68}"/>
              </a:ext>
            </a:extLst>
          </p:cNvPr>
          <p:cNvSpPr txBox="1">
            <a:spLocks/>
          </p:cNvSpPr>
          <p:nvPr/>
        </p:nvSpPr>
        <p:spPr>
          <a:xfrm>
            <a:off x="802980" y="2130091"/>
            <a:ext cx="10586039" cy="145248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GB" sz="1600" b="1" dirty="0"/>
              <a:t>Logistic Regression:</a:t>
            </a:r>
            <a:endParaRPr lang="en-GB" sz="1600" dirty="0"/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Used as the baseline model.</a:t>
            </a:r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Ideal for binary classification due to its simplicity and interpretability.</a:t>
            </a:r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Provides a clear understanding of the relationship between features and the probability of the positive class.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AD23F13D-B7E2-11E6-2E20-DCABEB03E8EE}"/>
              </a:ext>
            </a:extLst>
          </p:cNvPr>
          <p:cNvSpPr txBox="1">
            <a:spLocks/>
          </p:cNvSpPr>
          <p:nvPr/>
        </p:nvSpPr>
        <p:spPr>
          <a:xfrm>
            <a:off x="802980" y="4053251"/>
            <a:ext cx="10586039" cy="145248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GB" sz="1600" b="1" dirty="0"/>
              <a:t>Linear Support Vector Machine (SVM):</a:t>
            </a:r>
            <a:endParaRPr lang="en-GB" sz="1600" dirty="0"/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Used for comparison with the baseline model.</a:t>
            </a:r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Effective in high-dimensional spaces and linear decision boundaries.</a:t>
            </a:r>
          </a:p>
          <a:p>
            <a:pPr lvl="1">
              <a:buFont typeface="Wingdings" pitchFamily="2" charset="2"/>
              <a:buChar char="Ø"/>
            </a:pPr>
            <a:r>
              <a:rPr lang="en-GB" sz="1600" dirty="0"/>
              <a:t>Finds the optimal hyperplane that separates classes with the maximum margin.</a:t>
            </a:r>
          </a:p>
        </p:txBody>
      </p:sp>
    </p:spTree>
    <p:extLst>
      <p:ext uri="{BB962C8B-B14F-4D97-AF65-F5344CB8AC3E}">
        <p14:creationId xmlns:p14="http://schemas.microsoft.com/office/powerpoint/2010/main" val="184502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Model Performance Evaluation Metrics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8</a:t>
            </a:fld>
            <a:endParaRPr lang="en-GB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58C27AA2-0A75-D7C1-FDA9-D72E1B561E68}"/>
              </a:ext>
            </a:extLst>
          </p:cNvPr>
          <p:cNvSpPr txBox="1">
            <a:spLocks/>
          </p:cNvSpPr>
          <p:nvPr/>
        </p:nvSpPr>
        <p:spPr>
          <a:xfrm>
            <a:off x="677554" y="1869260"/>
            <a:ext cx="4914043" cy="38679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 dirty="0"/>
              <a:t>Overall Accuracy</a:t>
            </a:r>
            <a:r>
              <a:rPr lang="en-GB" sz="1400" dirty="0"/>
              <a:t> </a:t>
            </a:r>
          </a:p>
          <a:p>
            <a:pPr lvl="1"/>
            <a:r>
              <a:rPr lang="en-GB" sz="1400" dirty="0"/>
              <a:t>Measures general classification effectiveness across all classes.</a:t>
            </a:r>
          </a:p>
          <a:p>
            <a:pPr lvl="1"/>
            <a:r>
              <a:rPr lang="en-GB" sz="1400" dirty="0"/>
              <a:t>Better when the goal is to understand the model’s overall performance.</a:t>
            </a:r>
          </a:p>
          <a:p>
            <a:pPr lvl="1"/>
            <a:r>
              <a:rPr lang="en-GB" sz="1400" dirty="0"/>
              <a:t>Good when close to 100%; indicates high correct classification rate.</a:t>
            </a:r>
          </a:p>
          <a:p>
            <a:r>
              <a:rPr lang="en-GB" sz="1400" b="1" dirty="0"/>
              <a:t>F1-Score</a:t>
            </a:r>
            <a:endParaRPr lang="en-GB" sz="1400" dirty="0"/>
          </a:p>
          <a:p>
            <a:pPr lvl="1"/>
            <a:r>
              <a:rPr lang="en-GB" sz="1400" dirty="0"/>
              <a:t>Balances precision and recall, reflecting model performance on false positives and false negatives.</a:t>
            </a:r>
          </a:p>
          <a:p>
            <a:pPr lvl="1"/>
            <a:r>
              <a:rPr lang="en-GB" sz="1400" dirty="0"/>
              <a:t>Better when there is a need to balance false positives and false negatives.</a:t>
            </a:r>
          </a:p>
          <a:p>
            <a:pPr lvl="1"/>
            <a:r>
              <a:rPr lang="en-GB" sz="1400" dirty="0"/>
              <a:t>Good when close to 1; indicates a strong balance between precision and recall.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AA6BDC73-687A-6D7F-71FC-C4A3735BE47E}"/>
              </a:ext>
            </a:extLst>
          </p:cNvPr>
          <p:cNvSpPr txBox="1">
            <a:spLocks/>
          </p:cNvSpPr>
          <p:nvPr/>
        </p:nvSpPr>
        <p:spPr>
          <a:xfrm>
            <a:off x="6096000" y="1869260"/>
            <a:ext cx="4914043" cy="38679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 dirty="0"/>
              <a:t>ROC-AUC Score</a:t>
            </a:r>
            <a:endParaRPr lang="en-GB" sz="1400" dirty="0"/>
          </a:p>
          <a:p>
            <a:pPr lvl="1"/>
            <a:r>
              <a:rPr lang="en-GB" sz="1400" dirty="0"/>
              <a:t>Assesses the model's ability to distinguish between high and low traffic recipes.</a:t>
            </a:r>
          </a:p>
          <a:p>
            <a:pPr lvl="1"/>
            <a:r>
              <a:rPr lang="en-GB" sz="1400" dirty="0"/>
              <a:t>Better when evaluating the model’s ability to differentiate between classes.</a:t>
            </a:r>
          </a:p>
          <a:p>
            <a:pPr lvl="1"/>
            <a:r>
              <a:rPr lang="en-GB" sz="1400" dirty="0"/>
              <a:t>Good when close to 1; indicates excellent ability to distinguish between classes.</a:t>
            </a:r>
          </a:p>
          <a:p>
            <a:r>
              <a:rPr lang="en-GB" sz="1400" b="1" dirty="0"/>
              <a:t>Precision for Class 1 (KPI)</a:t>
            </a:r>
            <a:endParaRPr lang="en-GB" sz="1400" dirty="0"/>
          </a:p>
          <a:p>
            <a:pPr lvl="1"/>
            <a:r>
              <a:rPr lang="en-GB" sz="1400" dirty="0"/>
              <a:t>Evaluates the accuracy in identifying high traffic recipes among those classified as high traffic.</a:t>
            </a:r>
          </a:p>
          <a:p>
            <a:pPr lvl="1"/>
            <a:r>
              <a:rPr lang="en-GB" sz="1400" dirty="0"/>
              <a:t>Better when the focus is on </a:t>
            </a:r>
            <a:r>
              <a:rPr lang="en-GB" sz="1400" i="1" dirty="0"/>
              <a:t>correctly identifying high traffic recipes</a:t>
            </a:r>
            <a:r>
              <a:rPr lang="en-GB" sz="1400" dirty="0"/>
              <a:t> to boost traffic &amp; subscriptions.</a:t>
            </a:r>
          </a:p>
          <a:p>
            <a:pPr lvl="1"/>
            <a:r>
              <a:rPr lang="en-GB" sz="1400" dirty="0"/>
              <a:t>Good when close to 1; indicates high accuracy in identifying true high traffic recipes.</a:t>
            </a:r>
          </a:p>
        </p:txBody>
      </p:sp>
    </p:spTree>
    <p:extLst>
      <p:ext uri="{BB962C8B-B14F-4D97-AF65-F5344CB8AC3E}">
        <p14:creationId xmlns:p14="http://schemas.microsoft.com/office/powerpoint/2010/main" val="96743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80000"/>
            <a:ext cx="10363009" cy="753173"/>
          </a:xfrm>
        </p:spPr>
        <p:txBody>
          <a:bodyPr>
            <a:noAutofit/>
          </a:bodyPr>
          <a:lstStyle/>
          <a:p>
            <a:r>
              <a:rPr lang="en-GB" sz="3600" dirty="0"/>
              <a:t>Model Performance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Recipe Site Traffic Analysis and Prediction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B786C7-B8F9-4072-AAAA-17258464D730}" type="slidenum">
              <a:rPr lang="en-GB" smtClean="0"/>
              <a:pPr lvl="0"/>
              <a:t>9</a:t>
            </a:fld>
            <a:endParaRPr lang="en-GB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58C27AA2-0A75-D7C1-FDA9-D72E1B561E68}"/>
              </a:ext>
            </a:extLst>
          </p:cNvPr>
          <p:cNvSpPr txBox="1">
            <a:spLocks/>
          </p:cNvSpPr>
          <p:nvPr/>
        </p:nvSpPr>
        <p:spPr>
          <a:xfrm>
            <a:off x="618436" y="1905797"/>
            <a:ext cx="4419908" cy="7531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GB" sz="2000" dirty="0">
                <a:solidFill>
                  <a:srgbClr val="05192D"/>
                </a:solidFill>
              </a:rPr>
              <a:t>Base Models:</a:t>
            </a:r>
            <a:endParaRPr lang="en-GB" sz="2000" i="0" u="none" strike="noStrike" dirty="0">
              <a:solidFill>
                <a:srgbClr val="05192D"/>
              </a:solidFill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6F79FF-D5CF-FBC8-5134-18CFCFDD0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18" y="2658970"/>
            <a:ext cx="10094789" cy="917707"/>
          </a:xfrm>
          <a:prstGeom prst="rect">
            <a:avLst/>
          </a:prstGeom>
        </p:spPr>
      </p:pic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5F88B014-221B-F8B8-FB68-6B38BE574B7D}"/>
              </a:ext>
            </a:extLst>
          </p:cNvPr>
          <p:cNvSpPr txBox="1">
            <a:spLocks/>
          </p:cNvSpPr>
          <p:nvPr/>
        </p:nvSpPr>
        <p:spPr>
          <a:xfrm>
            <a:off x="618436" y="3712220"/>
            <a:ext cx="4419908" cy="7531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GB" sz="2000" dirty="0">
                <a:solidFill>
                  <a:srgbClr val="05192D"/>
                </a:solidFill>
              </a:rPr>
              <a:t>Fine Tuned Models:</a:t>
            </a:r>
            <a:endParaRPr lang="en-GB" sz="2000" i="0" u="none" strike="noStrike" dirty="0">
              <a:solidFill>
                <a:srgbClr val="05192D"/>
              </a:solidFill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4761AA-F119-6593-0FE5-176F329CA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17" y="4461962"/>
            <a:ext cx="10094790" cy="885706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9BF8A476-CC2A-4684-36F9-C38DBB76B686}"/>
              </a:ext>
            </a:extLst>
          </p:cNvPr>
          <p:cNvSpPr/>
          <p:nvPr/>
        </p:nvSpPr>
        <p:spPr>
          <a:xfrm>
            <a:off x="971717" y="5049430"/>
            <a:ext cx="10094790" cy="298238"/>
          </a:xfrm>
          <a:prstGeom prst="frame">
            <a:avLst/>
          </a:prstGeom>
          <a:solidFill>
            <a:srgbClr val="FF000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54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626_TF89117832_Win32" id="{DB0A3224-88B5-430B-9AD1-D790B94EF5D8}" vid="{070D6B8A-04B9-4AE4-ADE6-362B2ED255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ColorBlockVTI</Template>
  <TotalTime>251</TotalTime>
  <Words>600</Words>
  <Application>Microsoft Macintosh PowerPoint</Application>
  <PresentationFormat>Widescreen</PresentationFormat>
  <Paragraphs>83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Wingdings</vt:lpstr>
      <vt:lpstr>ColorBlockVTI</vt:lpstr>
      <vt:lpstr>Recipe Site High Traffic Prediction</vt:lpstr>
      <vt:lpstr>About Tasty Bytes Website’s High Traffic Impact</vt:lpstr>
      <vt:lpstr>Goals</vt:lpstr>
      <vt:lpstr>Exploratory Data Analysis</vt:lpstr>
      <vt:lpstr>Distribution Graphs of Macronutrients</vt:lpstr>
      <vt:lpstr>Correlation Graph of Numeric Variables</vt:lpstr>
      <vt:lpstr>Choosing Binary Classification Model</vt:lpstr>
      <vt:lpstr>Model Performance Evaluation Metrics</vt:lpstr>
      <vt:lpstr>Model Performance Results</vt:lpstr>
      <vt:lpstr>Recommendation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Zehan Alam</dc:creator>
  <cp:lastModifiedBy>Zehan Alam</cp:lastModifiedBy>
  <cp:revision>20</cp:revision>
  <dcterms:created xsi:type="dcterms:W3CDTF">2023-05-19T13:11:53Z</dcterms:created>
  <dcterms:modified xsi:type="dcterms:W3CDTF">2024-08-01T13:10:04Z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